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C63621-3557-4AEF-BFDD-BEE25E902781}" type="datetimeFigureOut">
              <a:rPr lang="en-US" smtClean="0"/>
              <a:t>12/9/2013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65D9549-032C-4A61-80AA-B068C4244AD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63621-3557-4AEF-BFDD-BEE25E902781}"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9549-032C-4A61-80AA-B068C4244A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63621-3557-4AEF-BFDD-BEE25E902781}"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9549-032C-4A61-80AA-B068C4244A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C63621-3557-4AEF-BFDD-BEE25E902781}" type="datetimeFigureOut">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D9549-032C-4A61-80AA-B068C4244AD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C63621-3557-4AEF-BFDD-BEE25E902781}" type="datetimeFigureOut">
              <a:rPr lang="en-US" smtClean="0"/>
              <a:t>12/9/2013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65D9549-032C-4A61-80AA-B068C4244AD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C63621-3557-4AEF-BFDD-BEE25E902781}"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D9549-032C-4A61-80AA-B068C4244AD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C63621-3557-4AEF-BFDD-BEE25E902781}" type="datetimeFigureOut">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5D9549-032C-4A61-80AA-B068C4244AD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C63621-3557-4AEF-BFDD-BEE25E902781}" type="datetimeFigureOut">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5D9549-032C-4A61-80AA-B068C4244A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63621-3557-4AEF-BFDD-BEE25E902781}" type="datetimeFigureOut">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5D9549-032C-4A61-80AA-B068C4244A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63621-3557-4AEF-BFDD-BEE25E902781}" type="datetimeFigureOut">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D9549-032C-4A61-80AA-B068C4244AD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C63621-3557-4AEF-BFDD-BEE25E902781}" type="datetimeFigureOut">
              <a:rPr lang="en-US" smtClean="0"/>
              <a:t>12/9/2013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65D9549-032C-4A61-80AA-B068C4244AD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4C63621-3557-4AEF-BFDD-BEE25E902781}" type="datetimeFigureOut">
              <a:rPr lang="en-US" smtClean="0"/>
              <a:t>12/9/2013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5D9549-032C-4A61-80AA-B068C4244A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7500" lnSpcReduction="20000"/>
          </a:bodyPr>
          <a:lstStyle/>
          <a:p>
            <a:r>
              <a:rPr lang="en-US" u="sng" dirty="0"/>
              <a:t>Business Ethics:</a:t>
            </a:r>
            <a:r>
              <a:rPr lang="en-US" dirty="0"/>
              <a:t>  "is a form of </a:t>
            </a:r>
            <a:r>
              <a:rPr lang="en-US" dirty="0" smtClean="0"/>
              <a:t>applied ethics or professional ethics that </a:t>
            </a:r>
            <a:r>
              <a:rPr lang="en-US" dirty="0"/>
              <a:t>examines ethical </a:t>
            </a:r>
            <a:r>
              <a:rPr lang="en-US" dirty="0" smtClean="0"/>
              <a:t>principles </a:t>
            </a:r>
            <a:r>
              <a:rPr lang="en-US" dirty="0"/>
              <a:t>and moral or ethical problems that arise in a business environment. </a:t>
            </a:r>
            <a:r>
              <a:rPr lang="en-US" dirty="0" smtClean="0"/>
              <a:t>It </a:t>
            </a:r>
            <a:r>
              <a:rPr lang="en-US" dirty="0"/>
              <a:t>applies to all aspects of business conduct and is relevant to the conduct of </a:t>
            </a:r>
            <a:r>
              <a:rPr lang="en-US" dirty="0" smtClean="0"/>
              <a:t>individuals </a:t>
            </a:r>
            <a:r>
              <a:rPr lang="en-US" dirty="0"/>
              <a:t>and entire organizations."</a:t>
            </a:r>
            <a:br>
              <a:rPr lang="en-US" dirty="0"/>
            </a:br>
            <a:endParaRPr lang="en-US" dirty="0"/>
          </a:p>
        </p:txBody>
      </p:sp>
      <p:sp>
        <p:nvSpPr>
          <p:cNvPr id="2" name="Title 1"/>
          <p:cNvSpPr>
            <a:spLocks noGrp="1"/>
          </p:cNvSpPr>
          <p:nvPr>
            <p:ph type="ctrTitle"/>
          </p:nvPr>
        </p:nvSpPr>
        <p:spPr/>
        <p:txBody>
          <a:bodyPr/>
          <a:lstStyle/>
          <a:p>
            <a:r>
              <a:rPr lang="en-US" dirty="0" smtClean="0"/>
              <a:t>Ethics</a:t>
            </a:r>
            <a:endParaRPr lang="en-US" dirty="0"/>
          </a:p>
        </p:txBody>
      </p:sp>
    </p:spTree>
    <p:extLst>
      <p:ext uri="{BB962C8B-B14F-4D97-AF65-F5344CB8AC3E}">
        <p14:creationId xmlns:p14="http://schemas.microsoft.com/office/powerpoint/2010/main" val="142789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a:t>Managing to be Ethical: Debunking Five Business Ethics Myths</a:t>
            </a:r>
            <a:r>
              <a:rPr lang="en-US" sz="2000" dirty="0"/>
              <a:t/>
            </a:r>
            <a:br>
              <a:rPr lang="en-US" sz="2000" dirty="0"/>
            </a:br>
            <a:r>
              <a:rPr lang="en-US" sz="2000" dirty="0"/>
              <a:t>Linda </a:t>
            </a:r>
            <a:r>
              <a:rPr lang="en-US" sz="2000" dirty="0" err="1"/>
              <a:t>Klebe</a:t>
            </a:r>
            <a:r>
              <a:rPr lang="en-US" sz="2000" dirty="0"/>
              <a:t> Trevino, Michael E. Brown, and Stephen J. Wall</a:t>
            </a:r>
          </a:p>
        </p:txBody>
      </p:sp>
      <p:sp>
        <p:nvSpPr>
          <p:cNvPr id="3" name="Content Placeholder 2"/>
          <p:cNvSpPr>
            <a:spLocks noGrp="1"/>
          </p:cNvSpPr>
          <p:nvPr>
            <p:ph sz="quarter" idx="1"/>
          </p:nvPr>
        </p:nvSpPr>
        <p:spPr/>
        <p:txBody>
          <a:bodyPr>
            <a:normAutofit fontScale="85000" lnSpcReduction="10000"/>
          </a:bodyPr>
          <a:lstStyle/>
          <a:p>
            <a:r>
              <a:rPr lang="en-US" dirty="0" smtClean="0"/>
              <a:t>Ethical </a:t>
            </a:r>
            <a:r>
              <a:rPr lang="en-US" dirty="0"/>
              <a:t>conduct must be managed proactively, done so by ethical leadership and conscious management of the organization's ethical culture. </a:t>
            </a:r>
            <a:endParaRPr lang="en-US" dirty="0" smtClean="0"/>
          </a:p>
          <a:p>
            <a:r>
              <a:rPr lang="en-US" dirty="0" smtClean="0"/>
              <a:t>This </a:t>
            </a:r>
            <a:r>
              <a:rPr lang="en-US" dirty="0"/>
              <a:t>article debunks 5 common ethical beliefs or myths. Myth 1) It's easy to be ethical. </a:t>
            </a:r>
            <a:r>
              <a:rPr lang="en-US" dirty="0" smtClean="0"/>
              <a:t>Myth </a:t>
            </a:r>
            <a:r>
              <a:rPr lang="en-US" dirty="0"/>
              <a:t>2) Unethical behavior in business is simply the result of "Bad </a:t>
            </a:r>
            <a:r>
              <a:rPr lang="en-US" dirty="0" smtClean="0"/>
              <a:t>Apples.” </a:t>
            </a:r>
            <a:r>
              <a:rPr lang="en-US" dirty="0"/>
              <a:t>Myth 3) Ethics can be managed through formal ethics codes and programs. Myth 4) Ethical leadership is mostly about leader integrity. Myth 5) People are less ethical than they used to </a:t>
            </a:r>
            <a:r>
              <a:rPr lang="en-US" dirty="0" smtClean="0"/>
              <a:t>be</a:t>
            </a:r>
          </a:p>
          <a:p>
            <a:r>
              <a:rPr lang="en-US" dirty="0"/>
              <a:t>U</a:t>
            </a:r>
            <a:r>
              <a:rPr lang="en-US" dirty="0" smtClean="0"/>
              <a:t>nderstand </a:t>
            </a:r>
            <a:r>
              <a:rPr lang="en-US" dirty="0"/>
              <a:t>the existing culture, second, communicate the importance of ethical standards, third, focus on the reward system, and fourth, promote ethical leadership throughout the firm. </a:t>
            </a:r>
            <a:endParaRPr lang="en-US" dirty="0" smtClean="0"/>
          </a:p>
          <a:p>
            <a:r>
              <a:rPr lang="en-US" dirty="0" smtClean="0"/>
              <a:t>Senior </a:t>
            </a:r>
            <a:r>
              <a:rPr lang="en-US" dirty="0"/>
              <a:t>executives are important for setting the tone at the top but just as important are the front line supervisors because they have daily interactions with their direct reports. </a:t>
            </a:r>
          </a:p>
        </p:txBody>
      </p:sp>
    </p:spTree>
    <p:extLst>
      <p:ext uri="{BB962C8B-B14F-4D97-AF65-F5344CB8AC3E}">
        <p14:creationId xmlns:p14="http://schemas.microsoft.com/office/powerpoint/2010/main" val="122314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2200" i="1" dirty="0"/>
              <a:t>The Implementation of a code of Ethics: The Early Efforts of One Entrepreneur</a:t>
            </a:r>
            <a:r>
              <a:rPr lang="en-US" sz="2200" dirty="0"/>
              <a:t/>
            </a:r>
            <a:br>
              <a:rPr lang="en-US" sz="2200" dirty="0"/>
            </a:br>
            <a:r>
              <a:rPr lang="en-US" sz="2200" dirty="0"/>
              <a:t>Mary Ellen </a:t>
            </a:r>
            <a:r>
              <a:rPr lang="en-US" sz="2200" dirty="0" err="1"/>
              <a:t>Oliverio</a:t>
            </a:r>
            <a:endParaRPr lang="en-US" sz="2200" dirty="0"/>
          </a:p>
        </p:txBody>
      </p:sp>
      <p:sp>
        <p:nvSpPr>
          <p:cNvPr id="3" name="Content Placeholder 2"/>
          <p:cNvSpPr>
            <a:spLocks noGrp="1"/>
          </p:cNvSpPr>
          <p:nvPr>
            <p:ph sz="quarter" idx="1"/>
          </p:nvPr>
        </p:nvSpPr>
        <p:spPr/>
        <p:txBody>
          <a:bodyPr>
            <a:normAutofit fontScale="85000" lnSpcReduction="20000"/>
          </a:bodyPr>
          <a:lstStyle/>
          <a:p>
            <a:r>
              <a:rPr lang="en-US" dirty="0" smtClean="0"/>
              <a:t>This </a:t>
            </a:r>
            <a:r>
              <a:rPr lang="en-US" dirty="0"/>
              <a:t>article tells the story of the J.C. Penny company and Mr. Penney's original code of ethical behavior called the Penney </a:t>
            </a:r>
            <a:r>
              <a:rPr lang="en-US" dirty="0" smtClean="0"/>
              <a:t>Idea</a:t>
            </a:r>
          </a:p>
          <a:p>
            <a:r>
              <a:rPr lang="en-US" dirty="0" smtClean="0"/>
              <a:t>Penney </a:t>
            </a:r>
            <a:r>
              <a:rPr lang="en-US" dirty="0"/>
              <a:t>understood exactly what he believed and the ability to translate the beliefs about human behavior into practical, everyday behaviors for those who worked in his organization. </a:t>
            </a:r>
            <a:endParaRPr lang="en-US" dirty="0" smtClean="0"/>
          </a:p>
          <a:p>
            <a:r>
              <a:rPr lang="en-US" dirty="0" smtClean="0"/>
              <a:t>His </a:t>
            </a:r>
            <a:r>
              <a:rPr lang="en-US" dirty="0"/>
              <a:t>own behavior reinforced what he believed. This story shows that he had a vision of good moral behavior and he understood the strategy for its implementation. </a:t>
            </a:r>
            <a:endParaRPr lang="en-US" dirty="0" smtClean="0"/>
          </a:p>
          <a:p>
            <a:r>
              <a:rPr lang="en-US" dirty="0" smtClean="0"/>
              <a:t>He </a:t>
            </a:r>
            <a:r>
              <a:rPr lang="en-US" dirty="0"/>
              <a:t>lived his live by the idea that "honesty is the best policy" and that there was an intrinsic value to being </a:t>
            </a:r>
            <a:r>
              <a:rPr lang="en-US" dirty="0" smtClean="0"/>
              <a:t>honest</a:t>
            </a:r>
          </a:p>
          <a:p>
            <a:r>
              <a:rPr lang="en-US" dirty="0"/>
              <a:t>T</a:t>
            </a:r>
            <a:r>
              <a:rPr lang="en-US" dirty="0" smtClean="0"/>
              <a:t>he </a:t>
            </a:r>
            <a:r>
              <a:rPr lang="en-US" dirty="0"/>
              <a:t>role of top executives is paramount in establishing the culture within which business activity takes place. </a:t>
            </a:r>
            <a:endParaRPr lang="en-US" dirty="0" smtClean="0"/>
          </a:p>
          <a:p>
            <a:r>
              <a:rPr lang="en-US" dirty="0" smtClean="0"/>
              <a:t>A </a:t>
            </a:r>
            <a:r>
              <a:rPr lang="en-US" dirty="0"/>
              <a:t>set of principles guided Penney's behavior and he practiced what he believed. This example shows that creating a culture where dishonest behavior will not be tolerated is critical.</a:t>
            </a:r>
          </a:p>
        </p:txBody>
      </p:sp>
    </p:spTree>
    <p:extLst>
      <p:ext uri="{BB962C8B-B14F-4D97-AF65-F5344CB8AC3E}">
        <p14:creationId xmlns:p14="http://schemas.microsoft.com/office/powerpoint/2010/main" val="178311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1" dirty="0"/>
              <a:t>Creating and Maintaining Ethical Work Climates: Anomie in the workplace and Implications for Managing Change</a:t>
            </a:r>
            <a:r>
              <a:rPr lang="en-US" sz="2000" dirty="0"/>
              <a:t/>
            </a:r>
            <a:br>
              <a:rPr lang="en-US" sz="2000" dirty="0"/>
            </a:br>
            <a:r>
              <a:rPr lang="en-US" sz="2000" dirty="0"/>
              <a:t>Deborah </a:t>
            </a:r>
            <a:r>
              <a:rPr lang="en-US" sz="2000" dirty="0" err="1"/>
              <a:t>Vidaver</a:t>
            </a:r>
            <a:r>
              <a:rPr lang="en-US" sz="2000" dirty="0"/>
              <a:t> Cohen</a:t>
            </a:r>
          </a:p>
        </p:txBody>
      </p:sp>
      <p:sp>
        <p:nvSpPr>
          <p:cNvPr id="3" name="Content Placeholder 2"/>
          <p:cNvSpPr>
            <a:spLocks noGrp="1"/>
          </p:cNvSpPr>
          <p:nvPr>
            <p:ph sz="quarter" idx="1"/>
          </p:nvPr>
        </p:nvSpPr>
        <p:spPr/>
        <p:txBody>
          <a:bodyPr>
            <a:normAutofit fontScale="92500" lnSpcReduction="10000"/>
          </a:bodyPr>
          <a:lstStyle/>
          <a:p>
            <a:r>
              <a:rPr lang="en-US" dirty="0"/>
              <a:t>U</a:t>
            </a:r>
            <a:r>
              <a:rPr lang="en-US" dirty="0" smtClean="0"/>
              <a:t>nethical </a:t>
            </a:r>
            <a:r>
              <a:rPr lang="en-US" dirty="0"/>
              <a:t>conduct can emerge in organizations when management places excessively strong emphasis on goal attainment, without a corresponding focus on observing legitimate procedures to accomplish the goals set forth. </a:t>
            </a:r>
            <a:endParaRPr lang="en-US" dirty="0" smtClean="0"/>
          </a:p>
          <a:p>
            <a:r>
              <a:rPr lang="en-US" dirty="0" smtClean="0"/>
              <a:t>This </a:t>
            </a:r>
            <a:r>
              <a:rPr lang="en-US" dirty="0"/>
              <a:t>can happen through both the formal and informal dimensions of the organization's culture. </a:t>
            </a:r>
            <a:endParaRPr lang="en-US" dirty="0" smtClean="0"/>
          </a:p>
          <a:p>
            <a:r>
              <a:rPr lang="en-US" dirty="0" smtClean="0"/>
              <a:t>It </a:t>
            </a:r>
            <a:r>
              <a:rPr lang="en-US" dirty="0"/>
              <a:t>is critical for leaders today to resolutely address unethical behavior in their institutions, "bad ethics is bad business." </a:t>
            </a:r>
            <a:endParaRPr lang="en-US" dirty="0" smtClean="0"/>
          </a:p>
          <a:p>
            <a:r>
              <a:rPr lang="en-US" dirty="0"/>
              <a:t>C</a:t>
            </a:r>
            <a:r>
              <a:rPr lang="en-US" dirty="0" smtClean="0"/>
              <a:t>reating </a:t>
            </a:r>
            <a:r>
              <a:rPr lang="en-US" dirty="0"/>
              <a:t>more ethical work climates can have broader implications for moral conduct across the social spectrum. </a:t>
            </a:r>
            <a:endParaRPr lang="en-US" dirty="0" smtClean="0"/>
          </a:p>
          <a:p>
            <a:r>
              <a:rPr lang="en-US" dirty="0"/>
              <a:t>C</a:t>
            </a:r>
            <a:r>
              <a:rPr lang="en-US" dirty="0" smtClean="0"/>
              <a:t>reating </a:t>
            </a:r>
            <a:r>
              <a:rPr lang="en-US" dirty="0"/>
              <a:t>and maintain an ethical work climate to reduce unethical behavior in detail and strategies for managing change. </a:t>
            </a:r>
          </a:p>
        </p:txBody>
      </p:sp>
    </p:spTree>
    <p:extLst>
      <p:ext uri="{BB962C8B-B14F-4D97-AF65-F5344CB8AC3E}">
        <p14:creationId xmlns:p14="http://schemas.microsoft.com/office/powerpoint/2010/main" val="370608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a:t>The exercise is helpful to do with your employees/group to bring up a number of ethical issues. Discussing ethical issues and having an idea of how you would handle some common ethical issues can help you handle less common ethical issues. It is also helpful to gauge how your employees interpret some of the scenarios, of they even see the ethical conflict involved. I chose this chapter because when starting a business your ethical culture is important and not something that you want to take for granted, rather something you need to be proactive in addressing. </a:t>
            </a:r>
            <a:br>
              <a:rPr lang="en-US" dirty="0"/>
            </a:br>
            <a:r>
              <a:rPr lang="en-US" dirty="0"/>
              <a:t/>
            </a:r>
            <a:br>
              <a:rPr lang="en-US" dirty="0"/>
            </a:br>
            <a:r>
              <a:rPr lang="en-US" b="1" dirty="0"/>
              <a:t>1. Receiving a Holiday Gift:</a:t>
            </a:r>
            <a:r>
              <a:rPr lang="en-US" dirty="0"/>
              <a:t/>
            </a:r>
            <a:br>
              <a:rPr lang="en-US" dirty="0"/>
            </a:br>
            <a:r>
              <a:rPr lang="en-US" dirty="0"/>
              <a:t/>
            </a:r>
            <a:br>
              <a:rPr lang="en-US" dirty="0"/>
            </a:br>
            <a:r>
              <a:rPr lang="en-US" dirty="0"/>
              <a:t>A supplier sends a basket of expensive foodstuffs to your home at Christmas with a card: "We hope you and your family enjoy the 'goodies.'". What action(s) might you want to take?</a:t>
            </a:r>
            <a:br>
              <a:rPr lang="en-US" dirty="0"/>
            </a:br>
            <a:r>
              <a:rPr lang="en-US" dirty="0"/>
              <a:t/>
            </a:r>
            <a:br>
              <a:rPr lang="en-US" dirty="0"/>
            </a:br>
            <a:r>
              <a:rPr lang="en-US" b="1" dirty="0"/>
              <a:t>2. Sales Expense:</a:t>
            </a:r>
            <a:r>
              <a:rPr lang="en-US" dirty="0"/>
              <a:t/>
            </a:r>
            <a:br>
              <a:rPr lang="en-US" dirty="0"/>
            </a:br>
            <a:r>
              <a:rPr lang="en-US" dirty="0"/>
              <a:t/>
            </a:r>
            <a:br>
              <a:rPr lang="en-US" dirty="0"/>
            </a:br>
            <a:r>
              <a:rPr lang="en-US" dirty="0"/>
              <a:t>The purchasing manager for a large company agrees to give you an order (their first), expecting you agree to make a $200 donation to his favorite charity, a local youth sports team. How do you respond? </a:t>
            </a:r>
            <a:br>
              <a:rPr lang="en-US" dirty="0"/>
            </a:br>
            <a:r>
              <a:rPr lang="en-US" dirty="0"/>
              <a:t/>
            </a:r>
            <a:br>
              <a:rPr lang="en-US" dirty="0"/>
            </a:br>
            <a:r>
              <a:rPr lang="en-US" b="1" dirty="0"/>
              <a:t>3. Sales Expense Reimbursement:</a:t>
            </a:r>
            <a:r>
              <a:rPr lang="en-US" dirty="0"/>
              <a:t/>
            </a:r>
            <a:br>
              <a:rPr lang="en-US" dirty="0"/>
            </a:br>
            <a:r>
              <a:rPr lang="en-US" dirty="0"/>
              <a:t/>
            </a:r>
            <a:br>
              <a:rPr lang="en-US" dirty="0"/>
            </a:br>
            <a:r>
              <a:rPr lang="en-US" dirty="0"/>
              <a:t>A customer executive from Southeast Asia will visit your HQ facility and meet with your executive team. Your independent Southeast Asian agent requests that you reimburse the customer for his expenses, including expenses that could violate your company's policies. The agent will reimburse you. How do you proceed?</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6325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 </a:t>
            </a:r>
            <a:endParaRPr lang="en-US"/>
          </a:p>
        </p:txBody>
      </p:sp>
      <p:sp>
        <p:nvSpPr>
          <p:cNvPr id="3" name="Content Placeholder 2"/>
          <p:cNvSpPr>
            <a:spLocks noGrp="1"/>
          </p:cNvSpPr>
          <p:nvPr>
            <p:ph sz="quarter" idx="1"/>
          </p:nvPr>
        </p:nvSpPr>
        <p:spPr/>
        <p:txBody>
          <a:bodyPr>
            <a:normAutofit fontScale="47500" lnSpcReduction="20000"/>
          </a:bodyPr>
          <a:lstStyle/>
          <a:p>
            <a:pPr marL="0" indent="0">
              <a:buNone/>
            </a:pPr>
            <a:r>
              <a:rPr lang="en-US" b="1" dirty="0"/>
              <a:t>4. References:</a:t>
            </a:r>
            <a:r>
              <a:rPr lang="en-US" dirty="0"/>
              <a:t/>
            </a:r>
            <a:br>
              <a:rPr lang="en-US" dirty="0"/>
            </a:br>
            <a:r>
              <a:rPr lang="en-US" dirty="0"/>
              <a:t/>
            </a:r>
            <a:br>
              <a:rPr lang="en-US" dirty="0"/>
            </a:br>
            <a:r>
              <a:rPr lang="en-US" dirty="0"/>
              <a:t>A large, prospective client calls you and asks about a competitor's reputation. One of your long time customers had a very bad experience with this competitor. What information do you share with the prospect? How do you respond to the prospect call? </a:t>
            </a:r>
            <a:br>
              <a:rPr lang="en-US" dirty="0"/>
            </a:br>
            <a:r>
              <a:rPr lang="en-US" dirty="0"/>
              <a:t/>
            </a:r>
            <a:br>
              <a:rPr lang="en-US" dirty="0"/>
            </a:br>
            <a:r>
              <a:rPr lang="en-US" b="1" dirty="0"/>
              <a:t>5. Gratuities: </a:t>
            </a:r>
            <a:r>
              <a:rPr lang="en-US" dirty="0"/>
              <a:t/>
            </a:r>
            <a:br>
              <a:rPr lang="en-US" dirty="0"/>
            </a:br>
            <a:r>
              <a:rPr lang="en-US" dirty="0"/>
              <a:t/>
            </a:r>
            <a:br>
              <a:rPr lang="en-US" dirty="0"/>
            </a:br>
            <a:r>
              <a:rPr lang="en-US" dirty="0"/>
              <a:t>A customer has a large sailing yacht on a vessel that your company will be discharging. The customer is present and is watching the off-loading operation.</a:t>
            </a:r>
            <a:br>
              <a:rPr lang="en-US" dirty="0"/>
            </a:br>
            <a:r>
              <a:rPr lang="en-US" dirty="0"/>
              <a:t/>
            </a:r>
            <a:br>
              <a:rPr lang="en-US" dirty="0"/>
            </a:br>
            <a:r>
              <a:rPr lang="en-US" dirty="0"/>
              <a:t>The five stevedores you manage pull off a very tricky maneuver, safely transferring the yacht to the trailer. The customer is elated, and reaches into his pocket, pulling out a big wad of $50 bills. What do you do?</a:t>
            </a:r>
            <a:br>
              <a:rPr lang="en-US" dirty="0"/>
            </a:br>
            <a:r>
              <a:rPr lang="en-US" dirty="0"/>
              <a:t/>
            </a:r>
            <a:br>
              <a:rPr lang="en-US" dirty="0"/>
            </a:br>
            <a:r>
              <a:rPr lang="en-US" b="1" dirty="0"/>
              <a:t>6. Conflict of Interest: </a:t>
            </a:r>
            <a:r>
              <a:rPr lang="en-US" dirty="0"/>
              <a:t/>
            </a:r>
            <a:br>
              <a:rPr lang="en-US" dirty="0"/>
            </a:br>
            <a:r>
              <a:rPr lang="en-US" dirty="0"/>
              <a:t/>
            </a:r>
            <a:br>
              <a:rPr lang="en-US" dirty="0"/>
            </a:br>
            <a:r>
              <a:rPr lang="en-US" dirty="0"/>
              <a:t>As department manager, you are hosting an informal celebration in the office. The food budget is $200. Your next door neighbor has just started her own catering business and asks to supply the food. Since she is just starting out, she'll do it at cost and provide extra items at no charge. What might you want to consider?</a:t>
            </a:r>
            <a:br>
              <a:rPr lang="en-US" dirty="0"/>
            </a:br>
            <a:r>
              <a:rPr lang="en-US" dirty="0"/>
              <a:t/>
            </a:r>
            <a:br>
              <a:rPr lang="en-US" dirty="0"/>
            </a:br>
            <a:r>
              <a:rPr lang="en-US" b="1" dirty="0"/>
              <a:t>7. More Competition:</a:t>
            </a:r>
            <a:r>
              <a:rPr lang="en-US" dirty="0"/>
              <a:t/>
            </a:r>
            <a:br>
              <a:rPr lang="en-US" dirty="0"/>
            </a:br>
            <a:r>
              <a:rPr lang="en-US" dirty="0"/>
              <a:t/>
            </a:r>
            <a:br>
              <a:rPr lang="en-US" dirty="0"/>
            </a:br>
            <a:r>
              <a:rPr lang="en-US" dirty="0"/>
              <a:t>You are in a head-to-head battle with your arch competitor, Evil Enterprises. One of your co-workers approaches you. He has recently joined your company after having worked for a second competitor for several years. </a:t>
            </a:r>
            <a:br>
              <a:rPr lang="en-US" dirty="0"/>
            </a:br>
            <a:r>
              <a:rPr lang="en-US" dirty="0"/>
              <a:t/>
            </a:r>
            <a:br>
              <a:rPr lang="en-US" dirty="0"/>
            </a:br>
            <a:r>
              <a:rPr lang="en-US" dirty="0"/>
              <a:t>He suggests, "I made notes on all of Evil's bids when I could get the data. They use some clear cost standards. Would you like me to bring my notes to the office tomorrow and let you look through them?" How do you respond?</a:t>
            </a:r>
          </a:p>
        </p:txBody>
      </p:sp>
    </p:spTree>
    <p:extLst>
      <p:ext uri="{BB962C8B-B14F-4D97-AF65-F5344CB8AC3E}">
        <p14:creationId xmlns:p14="http://schemas.microsoft.com/office/powerpoint/2010/main" val="341289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sz="quarter" idx="1"/>
          </p:nvPr>
        </p:nvSpPr>
        <p:spPr/>
        <p:txBody>
          <a:bodyPr>
            <a:normAutofit fontScale="47500" lnSpcReduction="20000"/>
          </a:bodyPr>
          <a:lstStyle/>
          <a:p>
            <a:pPr marL="0" indent="0">
              <a:buNone/>
            </a:pPr>
            <a:r>
              <a:rPr lang="en-US" dirty="0"/>
              <a:t>When using this exercise as the owner of an RT consulting business it will, again, help me to get a feel for where my employees are and get the conversation of ethics started. </a:t>
            </a:r>
            <a:br>
              <a:rPr lang="en-US" dirty="0"/>
            </a:br>
            <a:r>
              <a:rPr lang="en-US" dirty="0"/>
              <a:t/>
            </a:r>
            <a:br>
              <a:rPr lang="en-US" dirty="0"/>
            </a:br>
            <a:r>
              <a:rPr lang="en-US" dirty="0"/>
              <a:t>Teacher Instructions</a:t>
            </a:r>
            <a:br>
              <a:rPr lang="en-US" dirty="0"/>
            </a:br>
            <a:r>
              <a:rPr lang="en-US" dirty="0"/>
              <a:t/>
            </a:r>
            <a:br>
              <a:rPr lang="en-US" dirty="0"/>
            </a:br>
            <a:r>
              <a:rPr lang="en-US" dirty="0"/>
              <a:t>Divide students into groups of three or four. Assign each group of students one of the following scenarios to read and discuss. Then, instruct students to follow the steps below for making ethical decisions. Each group should select a feasible alternative and be prepared to discuss their reasoning for selecting that alternative with the class. Other groups should challenge the decision and give appropriate feedback.</a:t>
            </a:r>
            <a:br>
              <a:rPr lang="en-US" dirty="0"/>
            </a:br>
            <a:r>
              <a:rPr lang="en-US" dirty="0"/>
              <a:t/>
            </a:r>
            <a:br>
              <a:rPr lang="en-US" dirty="0"/>
            </a:br>
            <a:r>
              <a:rPr lang="en-US" b="1" u="sng" dirty="0"/>
              <a:t>Scenarios</a:t>
            </a:r>
            <a:br>
              <a:rPr lang="en-US" b="1" u="sng" dirty="0"/>
            </a:br>
            <a:r>
              <a:rPr lang="en-US" b="1" u="sng" dirty="0"/>
              <a:t/>
            </a:r>
            <a:br>
              <a:rPr lang="en-US" b="1" u="sng" dirty="0"/>
            </a:br>
            <a:r>
              <a:rPr lang="en-US" i="1" dirty="0"/>
              <a:t>For all scenarios, assume you are employed by Best Computer Systems, a large computer manufacturing company with approximately 1000 employees. The company is located in a large metropolitan area.</a:t>
            </a:r>
            <a:br>
              <a:rPr lang="en-US" i="1" dirty="0"/>
            </a:br>
            <a:r>
              <a:rPr lang="en-US" i="1" dirty="0"/>
              <a:t/>
            </a:r>
            <a:br>
              <a:rPr lang="en-US" i="1" dirty="0"/>
            </a:br>
            <a:r>
              <a:rPr lang="en-US" b="1" dirty="0"/>
              <a:t>CASE 1</a:t>
            </a:r>
            <a:r>
              <a:rPr lang="en-US" dirty="0"/>
              <a:t>: Lorna is an administrative assistant in the Human Resources Department. Her good friend, Bill, is applying for a job with the company and she has agreed to serve as a reference for him. Bill approaches her for advice on preparing for the interview. Lorna has the actual interview questions asked of all applicants and considers making him a copy of the list so he can adequately prepare.</a:t>
            </a:r>
            <a:br>
              <a:rPr lang="en-US" dirty="0"/>
            </a:br>
            <a:r>
              <a:rPr lang="en-US" dirty="0"/>
              <a:t/>
            </a:r>
            <a:br>
              <a:rPr lang="en-US" dirty="0"/>
            </a:br>
            <a:r>
              <a:rPr lang="en-US" b="1" dirty="0"/>
              <a:t>CASE 2</a:t>
            </a:r>
            <a:r>
              <a:rPr lang="en-US" dirty="0"/>
              <a:t>: Emily works in Quality Control. Once a year, her supervisor gives away the refurbished computers to the local elementary school. No specific records are kept of this type of transaction and Emily really needs a computer for her son who is in college. Her supervisor asks her to deliver 12 computer systems to the school.</a:t>
            </a:r>
            <a:br>
              <a:rPr lang="en-US" dirty="0"/>
            </a:br>
            <a:r>
              <a:rPr lang="en-US" dirty="0"/>
              <a:t/>
            </a:r>
            <a:br>
              <a:rPr lang="en-US" dirty="0"/>
            </a:br>
            <a:r>
              <a:rPr lang="en-US" b="1" dirty="0"/>
              <a:t>CASE 3</a:t>
            </a:r>
            <a:r>
              <a:rPr lang="en-US" dirty="0"/>
              <a:t>: Marvin is the secretary in the Facilities Management Department. He has just received a new computer and wants to try it out. Though his supervisor has a strict policy about computer use for business purposes only, he wants to learn the e-mail software more thoroughly than his training can provide. One good way to do this, he figures, is to write e-mail messages to his friends and relatives until he </a:t>
            </a:r>
            <a:r>
              <a:rPr lang="en-US" dirty="0" err="1"/>
              <a:t>Agets</a:t>
            </a:r>
            <a:r>
              <a:rPr lang="en-US" dirty="0"/>
              <a:t> the knack of it.@ He is caught up on all his work and only has 30 minutes left to work today. His supervisor left early.</a:t>
            </a:r>
            <a:br>
              <a:rPr lang="en-US" dirty="0"/>
            </a:br>
            <a:endParaRPr lang="en-US" dirty="0"/>
          </a:p>
        </p:txBody>
      </p:sp>
    </p:spTree>
    <p:extLst>
      <p:ext uri="{BB962C8B-B14F-4D97-AF65-F5344CB8AC3E}">
        <p14:creationId xmlns:p14="http://schemas.microsoft.com/office/powerpoint/2010/main" val="1985297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b="1" dirty="0" smtClean="0"/>
              <a:t>CASE </a:t>
            </a:r>
            <a:r>
              <a:rPr lang="en-US" b="1" dirty="0"/>
              <a:t>4</a:t>
            </a:r>
            <a:r>
              <a:rPr lang="en-US" dirty="0"/>
              <a:t>: Richard and Conway are talking in the hallway about the employee benefits program. Conway, who has had some recent financial trouble, explains to Richard how the benefits program has a loophole that will allow him to receive some financial assistance that he really needs to help pay health care costs for his mother. Cathy, a fellow worker, overhears the conversation. Later, Cathy is approached by her supervisor who says he heard a rumor that some people were </a:t>
            </a:r>
            <a:r>
              <a:rPr lang="en-US" dirty="0" err="1"/>
              <a:t>Ataking</a:t>
            </a:r>
            <a:r>
              <a:rPr lang="en-US" dirty="0"/>
              <a:t> advantage of the company benefits program.@</a:t>
            </a:r>
            <a:br>
              <a:rPr lang="en-US" dirty="0"/>
            </a:br>
            <a:r>
              <a:rPr lang="en-US" dirty="0"/>
              <a:t/>
            </a:r>
            <a:br>
              <a:rPr lang="en-US" dirty="0"/>
            </a:br>
            <a:r>
              <a:rPr lang="en-US" b="1" dirty="0"/>
              <a:t>CASE 5</a:t>
            </a:r>
            <a:r>
              <a:rPr lang="en-US" dirty="0"/>
              <a:t>: Jennie was recently hired to work as a receptionist for the front lobby. As receptionist, she is responsible for making copies for the associates. Her son, Bruce, comes in and needs some copies for a school project. He brought his own paper and needs 300 copies for his class. If he </a:t>
            </a:r>
            <a:r>
              <a:rPr lang="en-US" dirty="0" err="1"/>
              <a:t>doesn</a:t>
            </a:r>
            <a:r>
              <a:rPr lang="en-US" dirty="0"/>
              <a:t>=t bring the copies with him, he will fail the project. The company copier does not require a security key nor do they keep track of copies made by departments.</a:t>
            </a:r>
            <a:br>
              <a:rPr lang="en-US" dirty="0"/>
            </a:br>
            <a:r>
              <a:rPr lang="en-US" dirty="0"/>
              <a:t/>
            </a:r>
            <a:br>
              <a:rPr lang="en-US" dirty="0"/>
            </a:br>
            <a:r>
              <a:rPr lang="en-US" b="1" dirty="0"/>
              <a:t>Steps for Making Ethical Decisions</a:t>
            </a:r>
            <a:br>
              <a:rPr lang="en-US" b="1" dirty="0"/>
            </a:br>
            <a:r>
              <a:rPr lang="en-US" dirty="0"/>
              <a:t>Identify the ethical issue or problem. List the facts that have the most bearing on the decision. </a:t>
            </a:r>
          </a:p>
          <a:p>
            <a:r>
              <a:rPr lang="en-US" dirty="0"/>
              <a:t>Identify anyone who might be affected by your decision and how. </a:t>
            </a:r>
          </a:p>
          <a:p>
            <a:r>
              <a:rPr lang="en-US" dirty="0"/>
              <a:t>Explain what each affected person would want you to do about the issue. </a:t>
            </a:r>
          </a:p>
          <a:p>
            <a:r>
              <a:rPr lang="en-US" dirty="0"/>
              <a:t>List three alternative actions and identify the best and worst case scenario for each alternative, anyone who would be harmed by this choice (and how), any values that would be compromised by selecting this alternative, and any automatic reasons why this alternative should not be selected (legal issues, rules, etc.). </a:t>
            </a:r>
          </a:p>
          <a:p>
            <a:r>
              <a:rPr lang="en-US" dirty="0"/>
              <a:t>Determine a course of action.</a:t>
            </a:r>
          </a:p>
          <a:p>
            <a:endParaRPr lang="en-US" dirty="0"/>
          </a:p>
          <a:p>
            <a:endParaRPr lang="en-US" dirty="0"/>
          </a:p>
        </p:txBody>
      </p:sp>
    </p:spTree>
    <p:extLst>
      <p:ext uri="{BB962C8B-B14F-4D97-AF65-F5344CB8AC3E}">
        <p14:creationId xmlns:p14="http://schemas.microsoft.com/office/powerpoint/2010/main" val="1553613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TotalTime>
  <Words>656</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Ethics</vt:lpstr>
      <vt:lpstr>Managing to be Ethical: Debunking Five Business Ethics Myths Linda Klebe Trevino, Michael E. Brown, and Stephen J. Wall</vt:lpstr>
      <vt:lpstr> The Implementation of a code of Ethics: The Early Efforts of One Entrepreneur Mary Ellen Oliverio</vt:lpstr>
      <vt:lpstr>Creating and Maintaining Ethical Work Climates: Anomie in the workplace and Implications for Managing Change Deborah Vidaver Cohen</vt:lpstr>
      <vt:lpstr>Exercise 1</vt:lpstr>
      <vt:lpstr>Cont. </vt:lpstr>
      <vt:lpstr>Exercise 2</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dc:title>
  <dc:creator>Kylie</dc:creator>
  <cp:lastModifiedBy>Kylie</cp:lastModifiedBy>
  <cp:revision>1</cp:revision>
  <dcterms:created xsi:type="dcterms:W3CDTF">2013-12-10T00:22:34Z</dcterms:created>
  <dcterms:modified xsi:type="dcterms:W3CDTF">2013-12-10T00:32:01Z</dcterms:modified>
</cp:coreProperties>
</file>